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B21660A2-EEE4-0E48-B2F7-7751E15BA1E6}">
          <p14:sldIdLst/>
        </p14:section>
        <p14:section name="Introduction page" id="{9F31D18E-541D-674F-8600-417D478D1F88}">
          <p14:sldIdLst>
            <p14:sldId id="257"/>
          </p14:sldIdLst>
        </p14:section>
        <p14:section name="Slides" id="{AB8735C5-B5E1-8745-8B5A-F2A97758F6E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8B7B4D-50D7-8D43-B776-ECFFF8737AF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58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33485" y="441552"/>
            <a:ext cx="4847773" cy="5429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0" i="0" dirty="0" smtClean="0">
                <a:latin typeface="Helvetica Neue Light"/>
                <a:cs typeface="Helvetica Neue Light"/>
              </a:rPr>
              <a:t>MIT </a:t>
            </a:r>
          </a:p>
          <a:p>
            <a:pPr algn="l">
              <a:lnSpc>
                <a:spcPct val="90000"/>
              </a:lnSpc>
            </a:pPr>
            <a:r>
              <a:rPr lang="en-US" sz="4000" b="0" i="0" dirty="0" smtClean="0">
                <a:latin typeface="Helvetica Neue Light"/>
                <a:cs typeface="Helvetica Neue Light"/>
              </a:rPr>
              <a:t>Communications</a:t>
            </a:r>
          </a:p>
          <a:p>
            <a:pPr algn="l">
              <a:lnSpc>
                <a:spcPct val="90000"/>
              </a:lnSpc>
            </a:pPr>
            <a:r>
              <a:rPr lang="en-US" sz="4000" b="0" i="0" dirty="0" smtClean="0">
                <a:latin typeface="Helvetica Neue Light"/>
                <a:cs typeface="Helvetica Neue Light"/>
              </a:rPr>
              <a:t>Futures</a:t>
            </a:r>
          </a:p>
          <a:p>
            <a:pPr algn="l">
              <a:lnSpc>
                <a:spcPct val="90000"/>
              </a:lnSpc>
            </a:pPr>
            <a:r>
              <a:rPr lang="en-US" sz="4000" b="0" i="0" dirty="0" smtClean="0">
                <a:latin typeface="Helvetica Neue Light"/>
                <a:cs typeface="Helvetica Neue Light"/>
              </a:rPr>
              <a:t>Program</a:t>
            </a:r>
            <a:endParaRPr lang="en-US" sz="4000" b="0" i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017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65085" y="491217"/>
            <a:ext cx="6589486" cy="586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500" b="0" i="0" dirty="0" smtClean="0">
                <a:latin typeface="Helvetica Neue Light"/>
                <a:cs typeface="Helvetica Neue Light"/>
              </a:rPr>
              <a:t>Every sector of the economy and all aspects of society now depend on communications. Conversely, our communications systems designs impact every dimension of our lives. </a:t>
            </a:r>
            <a:br>
              <a:rPr lang="en-US" sz="3500" b="0" i="0" dirty="0" smtClean="0">
                <a:latin typeface="Helvetica Neue Light"/>
                <a:cs typeface="Helvetica Neue Light"/>
              </a:rPr>
            </a:br>
            <a:endParaRPr lang="en-US" sz="3500" b="0" i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848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085" y="1357086"/>
            <a:ext cx="6589486" cy="4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The Communications Industry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Regulatory struggles: spectrum, privacy, security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Operational structures: potential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wireline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 monopoly, value chain disruptions</a:t>
            </a:r>
          </a:p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Beyond Stakeholders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Integration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with physical design, energy, cities, mobility, enterprises</a:t>
            </a: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Migration to proprietary apps; viral apps</a:t>
            </a:r>
          </a:p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International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Role of emerging nations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Big Data: in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scope and in </a:t>
            </a:r>
            <a:r>
              <a:rPr lang="en-US" sz="2000" b="0" i="0" baseline="0" dirty="0" err="1" smtClean="0">
                <a:latin typeface="Helvetica Neue Light"/>
                <a:cs typeface="Helvetica Neue Light"/>
              </a:rPr>
              <a:t>realtime</a:t>
            </a:r>
            <a:endParaRPr lang="en-US" sz="2000" b="0" i="0" dirty="0" smtClean="0">
              <a:latin typeface="Helvetica Neue Light"/>
              <a:cs typeface="Helvetica Neue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65085" y="631373"/>
            <a:ext cx="6589486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0" i="0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The Evolving Agenda</a:t>
            </a:r>
          </a:p>
        </p:txBody>
      </p:sp>
    </p:spTree>
    <p:extLst>
      <p:ext uri="{BB962C8B-B14F-4D97-AF65-F5344CB8AC3E}">
        <p14:creationId xmlns:p14="http://schemas.microsoft.com/office/powerpoint/2010/main" val="36780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085" y="2786743"/>
            <a:ext cx="4738915" cy="30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Charles Fine, Chrysler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LFM Professor, MIT Sloan School of Management</a:t>
            </a: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65760" indent="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None/>
            </a:pPr>
            <a:r>
              <a:rPr lang="en-US" sz="2000" b="0" i="0" dirty="0" smtClean="0">
                <a:latin typeface="Helvetica Neue Light"/>
                <a:cs typeface="Helvetica Neue Light"/>
              </a:rPr>
              <a:t> </a:t>
            </a: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David Clark, Senior Research Scientist, MIT Computer Science and Artificial Intelligence Laboratory</a:t>
            </a: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Andrew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Lippman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, Senior Research Scientist, MIT Media Laboratory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65085" y="631373"/>
            <a:ext cx="6589486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0" i="0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Leadership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65085" y="1487715"/>
            <a:ext cx="4738915" cy="99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None/>
            </a:pPr>
            <a:r>
              <a:rPr lang="en-US" sz="2000" b="0" i="0" dirty="0" smtClean="0">
                <a:latin typeface="Helvetica Neue Light"/>
                <a:cs typeface="Helvetica Neue Light"/>
              </a:rPr>
              <a:t>An interdisciplinary team from MIT heads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the program</a:t>
            </a:r>
            <a:endParaRPr lang="en-US" sz="2000" b="0" i="0" dirty="0" smtClean="0">
              <a:latin typeface="Helvetica Neue Light"/>
              <a:cs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033" y="2050227"/>
            <a:ext cx="1245510" cy="1255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33" y="3476173"/>
            <a:ext cx="1142124" cy="118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033" y="5155096"/>
            <a:ext cx="1395186" cy="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8B7B4D-50D7-8D43-B776-ECFFF8737AF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8CD11-A5CB-1E4E-8EAA-DCF755ACA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5059" y="277390"/>
            <a:ext cx="7399860" cy="6405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600" b="1" i="0" dirty="0" smtClean="0">
                <a:latin typeface="Helvetica Neue"/>
                <a:cs typeface="Helvetica Neue"/>
              </a:rPr>
              <a:t>Managing Copyright Online</a:t>
            </a:r>
          </a:p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"/>
              <a:cs typeface="Helvetica Neue"/>
            </a:endParaRPr>
          </a:p>
          <a:p>
            <a:pPr algn="l">
              <a:lnSpc>
                <a:spcPct val="110000"/>
              </a:lnSpc>
            </a:pPr>
            <a:r>
              <a:rPr lang="en-US" sz="2400" b="0" i="0" dirty="0" smtClean="0">
                <a:latin typeface="Helvetica Neue"/>
                <a:cs typeface="Helvetica Neue"/>
              </a:rPr>
              <a:t>Part </a:t>
            </a:r>
            <a:r>
              <a:rPr lang="en-US" sz="2400" dirty="0" smtClean="0">
                <a:latin typeface="Helvetica Neue"/>
                <a:cs typeface="Helvetica Neue"/>
              </a:rPr>
              <a:t>I</a:t>
            </a:r>
            <a:endParaRPr lang="en-US" sz="2400" b="0" i="0" dirty="0" smtClean="0">
              <a:latin typeface="Helvetica Neue"/>
              <a:cs typeface="Helvetica Neue"/>
            </a:endParaRPr>
          </a:p>
          <a:p>
            <a:pPr algn="l">
              <a:lnSpc>
                <a:spcPct val="110000"/>
              </a:lnSpc>
            </a:pPr>
            <a:endParaRPr lang="en-US" sz="900" b="0" i="0" dirty="0" smtClean="0">
              <a:latin typeface="Helvetica Neue"/>
              <a:cs typeface="Helvetica Neue"/>
            </a:endParaRP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US" sz="2000" b="0" i="0" dirty="0" smtClean="0">
                <a:latin typeface="Helvetica Neue"/>
                <a:cs typeface="Helvetica Neue"/>
              </a:rPr>
              <a:t>John </a:t>
            </a:r>
            <a:r>
              <a:rPr lang="en-US" sz="2000" b="0" i="0" dirty="0" err="1" smtClean="0">
                <a:latin typeface="Helvetica Neue"/>
                <a:cs typeface="Helvetica Neue"/>
              </a:rPr>
              <a:t>Cate</a:t>
            </a:r>
            <a:r>
              <a:rPr lang="en-US" sz="2000" b="0" i="0" dirty="0" smtClean="0">
                <a:latin typeface="Helvetica Neue"/>
                <a:cs typeface="Helvetica Neue"/>
              </a:rPr>
              <a:t>, American Music Partners</a:t>
            </a:r>
          </a:p>
          <a:p>
            <a:pPr marL="457200" indent="-457200" algn="l">
              <a:lnSpc>
                <a:spcPct val="110000"/>
              </a:lnSpc>
            </a:pPr>
            <a:r>
              <a:rPr lang="en-US" sz="1800" i="1" dirty="0" smtClean="0">
                <a:latin typeface="Helvetica Neue"/>
                <a:cs typeface="Helvetica Neue"/>
              </a:rPr>
              <a:t>	Copyright </a:t>
            </a:r>
            <a:r>
              <a:rPr lang="en-US" sz="1800" i="1" dirty="0" smtClean="0">
                <a:solidFill>
                  <a:srgbClr val="000000"/>
                </a:solidFill>
                <a:latin typeface="Helvetica Neue"/>
                <a:cs typeface="Helvetica Neue"/>
              </a:rPr>
              <a:t>Futures for Broadcast:</a:t>
            </a:r>
            <a:r>
              <a:rPr lang="en-US" sz="1800" i="1" dirty="0" smtClean="0">
                <a:latin typeface="Helvetica Neue"/>
                <a:cs typeface="Helvetica Neue"/>
              </a:rPr>
              <a:t> A Songwriter’s Story of Change</a:t>
            </a:r>
          </a:p>
          <a:p>
            <a:pPr algn="l">
              <a:lnSpc>
                <a:spcPct val="110000"/>
              </a:lnSpc>
            </a:pPr>
            <a:endParaRPr lang="en-US" sz="900" b="0" dirty="0" smtClean="0">
              <a:latin typeface="Helvetica Neue"/>
              <a:cs typeface="Helvetica Neue"/>
            </a:endParaRPr>
          </a:p>
          <a:p>
            <a:pPr marL="457200" indent="-457200" algn="l">
              <a:lnSpc>
                <a:spcPct val="110000"/>
              </a:lnSpc>
              <a:buFont typeface="+mj-lt"/>
              <a:buAutoNum type="arabicPeriod" startAt="2"/>
            </a:pPr>
            <a:r>
              <a:rPr lang="en-US" sz="2000" dirty="0" smtClean="0">
                <a:latin typeface="Helvetica Neue"/>
                <a:cs typeface="Helvetica Neue"/>
              </a:rPr>
              <a:t>Dave Clark, MIT</a:t>
            </a:r>
          </a:p>
          <a:p>
            <a:pPr algn="l">
              <a:lnSpc>
                <a:spcPct val="110000"/>
              </a:lnSpc>
            </a:pPr>
            <a:r>
              <a:rPr lang="en-US" sz="2000" b="0" i="1" dirty="0" smtClean="0">
                <a:latin typeface="Helvetica Neue"/>
                <a:cs typeface="Helvetica Neue"/>
              </a:rPr>
              <a:t>	The SOCAN Experience</a:t>
            </a:r>
          </a:p>
          <a:p>
            <a:pPr algn="l">
              <a:lnSpc>
                <a:spcPct val="110000"/>
              </a:lnSpc>
            </a:pPr>
            <a:endParaRPr lang="en-US" sz="2000" i="1" dirty="0" smtClean="0">
              <a:latin typeface="Helvetica Neue"/>
              <a:cs typeface="Helvetica Neue"/>
            </a:endParaRPr>
          </a:p>
          <a:p>
            <a:pPr algn="l">
              <a:lnSpc>
                <a:spcPct val="110000"/>
              </a:lnSpc>
            </a:pPr>
            <a:endParaRPr lang="en-US" sz="2000" i="1" dirty="0" smtClean="0">
              <a:latin typeface="Helvetica Neue"/>
              <a:cs typeface="Helvetica Neue"/>
            </a:endParaRPr>
          </a:p>
          <a:p>
            <a:pPr algn="l">
              <a:lnSpc>
                <a:spcPct val="110000"/>
              </a:lnSpc>
            </a:pPr>
            <a:r>
              <a:rPr lang="en-US" sz="2400" b="0" dirty="0" smtClean="0">
                <a:latin typeface="Helvetica Neue"/>
                <a:cs typeface="Helvetica Neue"/>
              </a:rPr>
              <a:t>Part II</a:t>
            </a:r>
          </a:p>
          <a:p>
            <a:pPr algn="l">
              <a:lnSpc>
                <a:spcPct val="110000"/>
              </a:lnSpc>
            </a:pPr>
            <a:endParaRPr lang="en-US" sz="900" dirty="0" smtClean="0">
              <a:latin typeface="Helvetica Neue"/>
              <a:cs typeface="Helvetica Neue"/>
            </a:endParaRPr>
          </a:p>
          <a:p>
            <a:pPr marL="457200" indent="-457200" algn="l">
              <a:lnSpc>
                <a:spcPct val="110000"/>
              </a:lnSpc>
              <a:buFont typeface="+mj-lt"/>
              <a:buAutoNum type="arabicPeriod" startAt="3"/>
            </a:pPr>
            <a:r>
              <a:rPr lang="en-US" sz="2000" b="0" dirty="0" smtClean="0">
                <a:latin typeface="Helvetica Neue"/>
                <a:cs typeface="Helvetica Neue"/>
              </a:rPr>
              <a:t>Nancy </a:t>
            </a:r>
            <a:r>
              <a:rPr lang="en-US" sz="2000" b="0" dirty="0" err="1" smtClean="0">
                <a:latin typeface="Helvetica Neue"/>
                <a:cs typeface="Helvetica Neue"/>
              </a:rPr>
              <a:t>Baym</a:t>
            </a:r>
            <a:r>
              <a:rPr lang="en-US" sz="2000" b="0" dirty="0" smtClean="0">
                <a:latin typeface="Helvetica Neue"/>
                <a:cs typeface="Helvetica Neue"/>
              </a:rPr>
              <a:t>, Microsoft Research</a:t>
            </a:r>
          </a:p>
          <a:p>
            <a:pPr algn="l">
              <a:lnSpc>
                <a:spcPct val="110000"/>
              </a:lnSpc>
            </a:pPr>
            <a:r>
              <a:rPr lang="en-US" sz="2000" i="1" dirty="0" smtClean="0">
                <a:latin typeface="Helvetica Neue"/>
                <a:cs typeface="Helvetica Neue"/>
              </a:rPr>
              <a:t>	Embracing the Flow</a:t>
            </a:r>
          </a:p>
          <a:p>
            <a:pPr algn="l">
              <a:lnSpc>
                <a:spcPct val="110000"/>
              </a:lnSpc>
            </a:pPr>
            <a:endParaRPr lang="en-US" sz="2000" b="0" dirty="0" smtClean="0">
              <a:latin typeface="Helvetica Neue"/>
              <a:cs typeface="Helvetica Neue"/>
            </a:endParaRPr>
          </a:p>
          <a:p>
            <a:pPr marL="457200" indent="-457200" algn="l">
              <a:lnSpc>
                <a:spcPct val="110000"/>
              </a:lnSpc>
              <a:buFont typeface="+mj-lt"/>
              <a:buAutoNum type="arabicPeriod" startAt="4"/>
            </a:pPr>
            <a:r>
              <a:rPr lang="en-US" sz="2000" dirty="0" smtClean="0">
                <a:latin typeface="Helvetica Neue"/>
                <a:cs typeface="Helvetica Neue"/>
              </a:rPr>
              <a:t>Daniel  Pereira, MIT</a:t>
            </a:r>
          </a:p>
          <a:p>
            <a:pPr algn="l">
              <a:lnSpc>
                <a:spcPct val="110000"/>
              </a:lnSpc>
            </a:pPr>
            <a:r>
              <a:rPr lang="en-US" sz="2000" b="0" i="1" dirty="0" smtClean="0">
                <a:latin typeface="Helvetica Neue"/>
                <a:cs typeface="Helvetica Neue"/>
              </a:rPr>
              <a:t>	The Copyright-Free Value Network</a:t>
            </a:r>
          </a:p>
          <a:p>
            <a:pPr algn="l">
              <a:lnSpc>
                <a:spcPct val="110000"/>
              </a:lnSpc>
            </a:pPr>
            <a:r>
              <a:rPr lang="en-US" sz="2000" b="0" i="0" dirty="0" smtClean="0">
                <a:latin typeface="Helvetica Neue"/>
                <a:cs typeface="Helvetica Neue"/>
              </a:rPr>
              <a:t/>
            </a:r>
            <a:br>
              <a:rPr lang="en-US" sz="2000" b="0" i="0" dirty="0" smtClean="0">
                <a:latin typeface="Helvetica Neue"/>
                <a:cs typeface="Helvetica Neue"/>
              </a:rPr>
            </a:br>
            <a:endParaRPr lang="en-US" sz="2000" b="0" i="0" dirty="0">
              <a:latin typeface="Helvetica Neue"/>
              <a:cs typeface="Helvetica Neu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76615" y="1709110"/>
            <a:ext cx="6877956" cy="3136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72235" y="4374694"/>
            <a:ext cx="6877956" cy="3136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80920"/>
      </p:ext>
    </p:extLst>
  </p:cSld>
  <p:clrMapOvr>
    <a:masterClrMapping/>
  </p:clrMapOvr>
</p:sld>
</file>

<file path=ppt/theme/theme1.xml><?xml version="1.0" encoding="utf-8"?>
<a:theme xmlns:a="http://schemas.openxmlformats.org/drawingml/2006/main" name="CF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CFP_template.thmx</Template>
  <TotalTime>1735</TotalTime>
  <Words>11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CFP_template</vt:lpstr>
      <vt:lpstr>PowerPoint Presentation</vt:lpstr>
    </vt:vector>
  </TitlesOfParts>
  <Company>iNK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Wing Ngan</dc:creator>
  <cp:lastModifiedBy>Deb Widener</cp:lastModifiedBy>
  <cp:revision>10</cp:revision>
  <dcterms:created xsi:type="dcterms:W3CDTF">2012-11-13T14:46:01Z</dcterms:created>
  <dcterms:modified xsi:type="dcterms:W3CDTF">2012-11-15T17:29:53Z</dcterms:modified>
</cp:coreProperties>
</file>